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61" r:id="rId4"/>
    <p:sldId id="257" r:id="rId5"/>
    <p:sldId id="262" r:id="rId6"/>
    <p:sldId id="263" r:id="rId7"/>
    <p:sldId id="258" r:id="rId8"/>
    <p:sldId id="265" r:id="rId9"/>
    <p:sldId id="264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clrMru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28941" autoAdjust="0"/>
    <p:restoredTop sz="94660"/>
  </p:normalViewPr>
  <p:slideViewPr>
    <p:cSldViewPr>
      <p:cViewPr>
        <p:scale>
          <a:sx n="97" d="100"/>
          <a:sy n="97" d="100"/>
        </p:scale>
        <p:origin x="-846" y="-4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4B908-F216-40CF-B119-2C269D028C9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84398683"/>
      </p:ext>
    </p:extLst>
  </p:cSld>
  <p:clrMapOvr>
    <a:masterClrMapping/>
  </p:clrMapOvr>
  <p:transition spd="slow" advClick="0" advTm="600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ECF744-E9D6-4909-8AE1-624E14802EC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65285665"/>
      </p:ext>
    </p:extLst>
  </p:cSld>
  <p:clrMapOvr>
    <a:masterClrMapping/>
  </p:clrMapOvr>
  <p:transition spd="slow" advClick="0" advTm="600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4F39D3-10D2-4AED-8881-A5783C58C6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62710205"/>
      </p:ext>
    </p:extLst>
  </p:cSld>
  <p:clrMapOvr>
    <a:masterClrMapping/>
  </p:clrMapOvr>
  <p:transition spd="slow" advClick="0" advTm="6000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47EE6D-E4B7-4A61-A5F6-A6572CB99D2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664998"/>
      </p:ext>
    </p:extLst>
  </p:cSld>
  <p:clrMapOvr>
    <a:masterClrMapping/>
  </p:clrMapOvr>
  <p:transition spd="slow" advClick="0" advTm="6000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5CE0FB-70CF-4AE3-A8DA-62F9BA852F6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2301803"/>
      </p:ext>
    </p:extLst>
  </p:cSld>
  <p:clrMapOvr>
    <a:masterClrMapping/>
  </p:clrMapOvr>
  <p:transition spd="slow" advClick="0" advTm="600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564C4E-2B4E-4DF0-A77A-EB6A87A6C18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81774879"/>
      </p:ext>
    </p:extLst>
  </p:cSld>
  <p:clrMapOvr>
    <a:masterClrMapping/>
  </p:clrMapOvr>
  <p:transition spd="slow" advClick="0" advTm="600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FCEE7-2013-45E1-A62F-AED9BD67705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55864887"/>
      </p:ext>
    </p:extLst>
  </p:cSld>
  <p:clrMapOvr>
    <a:masterClrMapping/>
  </p:clrMapOvr>
  <p:transition spd="slow" advClick="0" advTm="600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30918-F423-409E-915C-165B364E135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5234910"/>
      </p:ext>
    </p:extLst>
  </p:cSld>
  <p:clrMapOvr>
    <a:masterClrMapping/>
  </p:clrMapOvr>
  <p:transition spd="slow" advClick="0" advTm="600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E86BA-9203-405A-94AB-CBA599F9EA4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3345820"/>
      </p:ext>
    </p:extLst>
  </p:cSld>
  <p:clrMapOvr>
    <a:masterClrMapping/>
  </p:clrMapOvr>
  <p:transition spd="slow" advClick="0" advTm="600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B45EB6-0988-44C9-B76F-F991CADB01D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5669007"/>
      </p:ext>
    </p:extLst>
  </p:cSld>
  <p:clrMapOvr>
    <a:masterClrMapping/>
  </p:clrMapOvr>
  <p:transition spd="slow" advClick="0" advTm="600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F0C1C2-D82F-46BD-9994-8DBB75110ED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689547895"/>
      </p:ext>
    </p:extLst>
  </p:cSld>
  <p:clrMapOvr>
    <a:masterClrMapping/>
  </p:clrMapOvr>
  <p:transition spd="slow" advClick="0" advTm="600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fld id="{9A60937A-1063-4D4F-805D-99B5FC14990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 advClick="0" advTm="6000">
    <p:push dir="u"/>
  </p:transition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mdb.com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wmf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iography.com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Brazil,canyons,cliffs,crags,dangers,environments,eroded,extreme terrain,geology,iStockphoto,landscapes,nature,outdoors,Photographs,remotes,rock face,rock formations,rocks,scenics,stone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0"/>
            <a:ext cx="7315200" cy="711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0"/>
            <a:ext cx="7772400" cy="1470025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  <a:latin typeface="Arial Rounded MT Bold" pitchFamily="34" charset="0"/>
              </a:rPr>
              <a:t>Plagiarism Pitfalls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181600"/>
            <a:ext cx="6400800" cy="1219200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chemeClr val="bg1"/>
                </a:solidFill>
              </a14:hiddenFill>
            </a:ext>
          </a:extLst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How to conduct research &amp; produce correctly cited works</a:t>
            </a:r>
          </a:p>
        </p:txBody>
      </p:sp>
      <p:pic>
        <p:nvPicPr>
          <p:cNvPr id="2057" name="Picture 9" descr="C:\Users\Linda\AppData\Local\Microsoft\Windows\Temporary Internet Files\Content.IE5\0OPCZX7L\MC9002858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838200"/>
            <a:ext cx="681228" cy="9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10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2"/>
                </a:solidFill>
                <a:latin typeface="Arial Rounded MT Bold" pitchFamily="34" charset="0"/>
              </a:rPr>
              <a:t>Use 2010 Word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35563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 dirty="0"/>
              <a:t>Open a new Word document</a:t>
            </a:r>
          </a:p>
          <a:p>
            <a:pPr algn="ctr">
              <a:buFontTx/>
              <a:buNone/>
            </a:pPr>
            <a:r>
              <a:rPr lang="en-US" sz="2800" dirty="0"/>
              <a:t>Put your name and class in the upper right corner</a:t>
            </a:r>
          </a:p>
          <a:p>
            <a:pPr algn="ctr">
              <a:buFontTx/>
              <a:buNone/>
            </a:pPr>
            <a:r>
              <a:rPr lang="en-US" sz="2800" dirty="0"/>
              <a:t>Type in the following:</a:t>
            </a:r>
          </a:p>
          <a:p>
            <a:pPr algn="ctr">
              <a:buFontTx/>
              <a:buNone/>
            </a:pPr>
            <a:r>
              <a:rPr lang="en-US" sz="2400" i="1" dirty="0">
                <a:solidFill>
                  <a:srgbClr val="FF0000"/>
                </a:solidFill>
              </a:rPr>
              <a:t>Will Smith acted in one movie this year: Men in Black 3 </a:t>
            </a:r>
            <a:endParaRPr lang="en-US" sz="2400" dirty="0"/>
          </a:p>
          <a:p>
            <a:r>
              <a:rPr lang="en-US" sz="2400" dirty="0"/>
              <a:t>Open the site </a:t>
            </a:r>
            <a:r>
              <a:rPr lang="en-US" sz="2400" dirty="0" smtClean="0">
                <a:hlinkClick r:id="rId2"/>
              </a:rPr>
              <a:t>www.imdb.com</a:t>
            </a:r>
            <a:r>
              <a:rPr lang="en-US" sz="2400" dirty="0" smtClean="0"/>
              <a:t> and </a:t>
            </a:r>
            <a:r>
              <a:rPr lang="en-US" sz="2400" dirty="0"/>
              <a:t>search Will Smith</a:t>
            </a:r>
          </a:p>
          <a:p>
            <a:r>
              <a:rPr lang="en-US" sz="2800" dirty="0" smtClean="0"/>
              <a:t>Select </a:t>
            </a:r>
            <a:r>
              <a:rPr lang="en-US" sz="2800" dirty="0"/>
              <a:t>the </a:t>
            </a:r>
            <a:r>
              <a:rPr lang="en-US" sz="2800" dirty="0" smtClean="0"/>
              <a:t>References </a:t>
            </a:r>
            <a:r>
              <a:rPr lang="en-US" sz="2800" dirty="0"/>
              <a:t>tab on </a:t>
            </a:r>
            <a:r>
              <a:rPr lang="en-US" sz="2800" dirty="0" smtClean="0"/>
              <a:t>Word, MLA style 6</a:t>
            </a:r>
            <a:endParaRPr lang="en-US" sz="2800" dirty="0"/>
          </a:p>
          <a:p>
            <a:r>
              <a:rPr lang="en-US" sz="2800" dirty="0"/>
              <a:t>Insert a citation &gt; choose </a:t>
            </a:r>
            <a:r>
              <a:rPr lang="en-US" sz="2800" dirty="0" smtClean="0"/>
              <a:t>add new </a:t>
            </a:r>
            <a:r>
              <a:rPr lang="en-US" sz="2800" dirty="0"/>
              <a:t>source&gt; choose </a:t>
            </a:r>
            <a:r>
              <a:rPr lang="en-US" sz="2800" dirty="0" smtClean="0"/>
              <a:t>document from web source</a:t>
            </a:r>
            <a:endParaRPr lang="en-US" sz="2800" dirty="0"/>
          </a:p>
          <a:p>
            <a:r>
              <a:rPr lang="en-US" sz="2800" dirty="0"/>
              <a:t>Fill in the data fields and submit</a:t>
            </a:r>
            <a:endParaRPr lang="en-US" sz="2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2"/>
                </a:solidFill>
                <a:latin typeface="Arial Rounded MT Bold" pitchFamily="34" charset="0"/>
              </a:rPr>
              <a:t>Time to cite a print source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sz="2000"/>
              <a:t>Continue typing: </a:t>
            </a:r>
            <a:r>
              <a:rPr lang="en-US" sz="2000" i="1">
                <a:solidFill>
                  <a:srgbClr val="FF0000"/>
                </a:solidFill>
              </a:rPr>
              <a:t>Nickson felt Will Smith was a good rapper, but an even better actor.</a:t>
            </a:r>
            <a:r>
              <a:rPr lang="en-US" sz="2000"/>
              <a:t> Insert another citation, but this time – book format.</a:t>
            </a:r>
          </a:p>
        </p:txBody>
      </p:sp>
      <p:pic>
        <p:nvPicPr>
          <p:cNvPr id="13316" name="Picture 4" descr="Plagiarism_Pitfall_Title_Pg_Will_Smith_Bi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3400" y="2514600"/>
            <a:ext cx="2762250" cy="4019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Plagiarism_Pitfall_Verso_of_Title_Pg_Will_Smith_Bio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86200" y="2514600"/>
            <a:ext cx="4533900" cy="387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accent2"/>
                </a:solidFill>
                <a:latin typeface="Arial Rounded MT Bold" pitchFamily="34" charset="0"/>
              </a:rPr>
              <a:t>Create the Works Cited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US"/>
              <a:t>Now for the big finale,</a:t>
            </a:r>
          </a:p>
          <a:p>
            <a:pPr algn="ctr">
              <a:buFontTx/>
              <a:buNone/>
            </a:pPr>
            <a:r>
              <a:rPr lang="en-US" sz="2800"/>
              <a:t>Select </a:t>
            </a:r>
            <a:r>
              <a:rPr lang="en-US" sz="2800">
                <a:solidFill>
                  <a:srgbClr val="FF0000"/>
                </a:solidFill>
              </a:rPr>
              <a:t>Bibliography</a:t>
            </a:r>
          </a:p>
          <a:p>
            <a:pPr algn="ctr">
              <a:buFontTx/>
              <a:buNone/>
            </a:pPr>
            <a:r>
              <a:rPr lang="en-US" sz="2800"/>
              <a:t>From the dropdown menu choose </a:t>
            </a:r>
            <a:r>
              <a:rPr lang="en-US" sz="2800">
                <a:solidFill>
                  <a:srgbClr val="FF0000"/>
                </a:solidFill>
              </a:rPr>
              <a:t>Works Cited</a:t>
            </a:r>
          </a:p>
          <a:p>
            <a:pPr algn="ctr">
              <a:buFontTx/>
              <a:buNone/>
            </a:pPr>
            <a:r>
              <a:rPr lang="en-US" sz="2800"/>
              <a:t>Click on it</a:t>
            </a:r>
          </a:p>
          <a:p>
            <a:pPr algn="ctr">
              <a:buFontTx/>
              <a:buNone/>
            </a:pPr>
            <a:r>
              <a:rPr lang="en-US" sz="2800"/>
              <a:t>You have a properly formatted, alphabetical</a:t>
            </a:r>
          </a:p>
          <a:p>
            <a:pPr algn="ctr">
              <a:buFontTx/>
              <a:buNone/>
            </a:pPr>
            <a:r>
              <a:rPr lang="en-US" sz="2800"/>
              <a:t>Bibliography Page</a:t>
            </a:r>
          </a:p>
        </p:txBody>
      </p:sp>
      <p:pic>
        <p:nvPicPr>
          <p:cNvPr id="14340" name="Picture 4" descr="clap-animated-animation-clap-smiley-emoticon-000340-large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2400" y="5029200"/>
            <a:ext cx="1095375" cy="110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762000"/>
            <a:ext cx="7315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Arial Rounded MT Bold" pitchFamily="34" charset="0"/>
              </a:rPr>
              <a:t>To refer back to these lessons (includes the proper method for using the Word 2012 short cut)</a:t>
            </a:r>
          </a:p>
          <a:p>
            <a:pPr algn="ctr"/>
            <a:r>
              <a:rPr lang="en-US" sz="2800" dirty="0" smtClean="0">
                <a:latin typeface="Arial Rounded MT Bold" pitchFamily="34" charset="0"/>
              </a:rPr>
              <a:t>&amp;</a:t>
            </a:r>
          </a:p>
          <a:p>
            <a:pPr algn="ctr"/>
            <a:r>
              <a:rPr lang="en-US" sz="2800" dirty="0" smtClean="0">
                <a:latin typeface="Arial Rounded MT Bold" pitchFamily="34" charset="0"/>
              </a:rPr>
              <a:t>To view Real-Life Plagiarism pitfalls </a:t>
            </a:r>
          </a:p>
          <a:p>
            <a:pPr algn="ctr"/>
            <a:r>
              <a:rPr lang="en-US" sz="2800" dirty="0" smtClean="0">
                <a:latin typeface="Arial Rounded MT Bold" pitchFamily="34" charset="0"/>
              </a:rPr>
              <a:t>&amp; </a:t>
            </a:r>
          </a:p>
          <a:p>
            <a:pPr algn="ctr"/>
            <a:r>
              <a:rPr lang="en-US" sz="2800" dirty="0" smtClean="0">
                <a:latin typeface="Arial Rounded MT Bold" pitchFamily="34" charset="0"/>
              </a:rPr>
              <a:t>To see a video  on the rights individuals have to protect their words, ideas, and works see the </a:t>
            </a:r>
          </a:p>
          <a:p>
            <a:pPr algn="ctr"/>
            <a:r>
              <a:rPr lang="en-US" sz="2800" dirty="0" smtClean="0">
                <a:latin typeface="Arial Rounded MT Bold" pitchFamily="34" charset="0"/>
              </a:rPr>
              <a:t>LMC wiki @ …</a:t>
            </a:r>
            <a:endParaRPr lang="en-US" sz="2800" dirty="0">
              <a:latin typeface="Arial Rounded MT Bold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47800" y="5552420"/>
            <a:ext cx="5943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i="0" dirty="0" smtClean="0">
                <a:solidFill>
                  <a:srgbClr val="FF0000"/>
                </a:solidFill>
                <a:latin typeface="Arial Rounded MT Bold" pitchFamily="34" charset="0"/>
              </a:rPr>
              <a:t>http://libraries.mpsd.org</a:t>
            </a:r>
            <a:endParaRPr lang="en-US" sz="2800" b="1" i="0" dirty="0">
              <a:solidFill>
                <a:srgbClr val="FF0000"/>
              </a:solidFill>
              <a:latin typeface="Arial Rounded MT Bold" pitchFamily="34" charset="0"/>
            </a:endParaRPr>
          </a:p>
        </p:txBody>
      </p:sp>
    </p:spTree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3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accent2"/>
                </a:solidFill>
                <a:latin typeface="Arial Rounded MT Bold" pitchFamily="34" charset="0"/>
              </a:rPr>
              <a:t>What is Plagiarism?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5257800" y="1676400"/>
            <a:ext cx="2971800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>
                <a:solidFill>
                  <a:srgbClr val="FF0000"/>
                </a:solidFill>
              </a:rPr>
              <a:t>When someone uses another person’s words &amp; ideas, and forgets to say who or where the info came from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1524000" y="4572000"/>
            <a:ext cx="24384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i="0"/>
              <a:t>Sometimes it’s accidental</a:t>
            </a:r>
          </a:p>
        </p:txBody>
      </p:sp>
      <p:sp>
        <p:nvSpPr>
          <p:cNvPr id="6150" name="Text Box 6"/>
          <p:cNvSpPr txBox="1">
            <a:spLocks noChangeArrowheads="1"/>
          </p:cNvSpPr>
          <p:nvPr/>
        </p:nvSpPr>
        <p:spPr bwMode="auto">
          <a:xfrm>
            <a:off x="5867400" y="4648200"/>
            <a:ext cx="161607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US" i="0"/>
              <a:t>Sometimes, it’s not</a:t>
            </a:r>
          </a:p>
        </p:txBody>
      </p:sp>
      <p:pic>
        <p:nvPicPr>
          <p:cNvPr id="6152" name="Picture 8" descr="thinking-idea-animated-animation-smiley-emoticon-000339-large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33800" y="2209800"/>
            <a:ext cx="2057400" cy="2595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154" name="AutoShape 10"/>
          <p:cNvSpPr>
            <a:spLocks noChangeArrowheads="1"/>
          </p:cNvSpPr>
          <p:nvPr/>
        </p:nvSpPr>
        <p:spPr bwMode="auto">
          <a:xfrm>
            <a:off x="1447800" y="228600"/>
            <a:ext cx="6019800" cy="1524000"/>
          </a:xfrm>
          <a:prstGeom prst="cloudCallout">
            <a:avLst>
              <a:gd name="adj1" fmla="val -2875"/>
              <a:gd name="adj2" fmla="val 126356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endParaRPr lang="en-US" i="0"/>
          </a:p>
        </p:txBody>
      </p:sp>
      <p:sp>
        <p:nvSpPr>
          <p:cNvPr id="6157" name="AutoShape 13" descr="Z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6159" name="AutoShape 15" descr="Z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pic>
        <p:nvPicPr>
          <p:cNvPr id="6161" name="Picture 17" descr="Emotes face angel icon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9800" y="5410200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63" name="Picture 19" descr="devil icon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2200" y="5410200"/>
            <a:ext cx="9144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C:\Users\Linda\AppData\Local\Microsoft\Windows\Temporary Internet Files\Content.IE5\0OPCZX7L\MC900285834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53000" y="838200"/>
            <a:ext cx="681228" cy="9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6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1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30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10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5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49" grpId="0"/>
      <p:bldP spid="6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accent2"/>
                </a:solidFill>
                <a:latin typeface="Arial Rounded MT Bold" pitchFamily="34" charset="0"/>
              </a:rPr>
              <a:t>What Plagiarism looks like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1600200"/>
            <a:ext cx="7696200" cy="2590800"/>
          </a:xfrm>
        </p:spPr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 sz="2400" dirty="0">
                <a:latin typeface="Georgia" pitchFamily="18" charset="0"/>
              </a:rPr>
              <a:t>Exact </a:t>
            </a:r>
            <a:r>
              <a:rPr lang="en-US" sz="2400" dirty="0">
                <a:solidFill>
                  <a:srgbClr val="FF0000"/>
                </a:solidFill>
                <a:latin typeface="Georgia" pitchFamily="18" charset="0"/>
              </a:rPr>
              <a:t>word–for-word</a:t>
            </a:r>
            <a:r>
              <a:rPr lang="en-US" sz="2400" dirty="0">
                <a:latin typeface="Georgia" pitchFamily="18" charset="0"/>
              </a:rPr>
              <a:t> copying (copy &amp; paste)</a:t>
            </a:r>
          </a:p>
          <a:p>
            <a:pPr marL="609600" indent="-609600">
              <a:buFontTx/>
              <a:buAutoNum type="arabicPeriod"/>
            </a:pPr>
            <a:r>
              <a:rPr lang="en-US" sz="2400" dirty="0">
                <a:latin typeface="Georgia" pitchFamily="18" charset="0"/>
              </a:rPr>
              <a:t>Footnote </a:t>
            </a:r>
            <a:r>
              <a:rPr lang="en-US" sz="2400" dirty="0">
                <a:solidFill>
                  <a:srgbClr val="FF0000"/>
                </a:solidFill>
                <a:latin typeface="Georgia" pitchFamily="18" charset="0"/>
              </a:rPr>
              <a:t>instead</a:t>
            </a:r>
            <a:r>
              <a:rPr lang="en-US" sz="2400" dirty="0">
                <a:latin typeface="Georgia" pitchFamily="18" charset="0"/>
              </a:rPr>
              <a:t> of quotation marks</a:t>
            </a:r>
          </a:p>
          <a:p>
            <a:pPr marL="609600" indent="-609600">
              <a:buFontTx/>
              <a:buAutoNum type="arabicPeriod"/>
            </a:pPr>
            <a:r>
              <a:rPr lang="en-US" sz="2400" dirty="0">
                <a:latin typeface="Georgia" pitchFamily="18" charset="0"/>
              </a:rPr>
              <a:t>Paraphrasing an idea, without citing</a:t>
            </a:r>
          </a:p>
          <a:p>
            <a:pPr marL="609600" indent="-609600">
              <a:buFontTx/>
              <a:buAutoNum type="arabicPeriod"/>
            </a:pPr>
            <a:r>
              <a:rPr lang="en-US" sz="2400" dirty="0">
                <a:latin typeface="Georgia" pitchFamily="18" charset="0"/>
              </a:rPr>
              <a:t>A collection of others’ ideas, restated w/o citation</a:t>
            </a:r>
          </a:p>
          <a:p>
            <a:pPr marL="609600" indent="-609600">
              <a:buFontTx/>
              <a:buAutoNum type="arabicPeriod"/>
            </a:pPr>
            <a:r>
              <a:rPr lang="en-US" sz="2400" dirty="0">
                <a:latin typeface="Georgia" pitchFamily="18" charset="0"/>
              </a:rPr>
              <a:t>Using </a:t>
            </a:r>
            <a:r>
              <a:rPr lang="en-US" sz="2400" dirty="0">
                <a:solidFill>
                  <a:srgbClr val="FF0000"/>
                </a:solidFill>
                <a:latin typeface="Georgia" pitchFamily="18" charset="0"/>
              </a:rPr>
              <a:t>distinct phrases</a:t>
            </a:r>
            <a:r>
              <a:rPr lang="en-US" sz="2400" dirty="0">
                <a:latin typeface="Georgia" pitchFamily="18" charset="0"/>
              </a:rPr>
              <a:t>, without citing</a:t>
            </a:r>
          </a:p>
        </p:txBody>
      </p:sp>
      <p:pic>
        <p:nvPicPr>
          <p:cNvPr id="6" name="Picture 9" descr="C:\Users\Linda\AppData\Local\Microsoft\Windows\Temporary Internet Files\Content.IE5\0OPCZX7L\MC900285834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419600"/>
            <a:ext cx="681228" cy="92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20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ntr" presetSubtype="16" fill="hold" nodeType="clickEffect">
                                  <p:stCondLst>
                                    <p:cond delay="200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3000"/>
                                        <p:tgtEl>
                                          <p:spTgt spid="7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Research-Library"/>
          <p:cNvPicPr>
            <a:picLocks noChangeAspect="1" noChangeArrowheads="1"/>
          </p:cNvPicPr>
          <p:nvPr/>
        </p:nvPicPr>
        <p:blipFill>
          <a:blip r:embed="rId2" cstate="print">
            <a:lum bright="50000" contrast="-6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95600" y="609600"/>
            <a:ext cx="3333750" cy="390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895600"/>
            <a:ext cx="8229600" cy="609600"/>
          </a:xfrm>
        </p:spPr>
        <p:txBody>
          <a:bodyPr/>
          <a:lstStyle/>
          <a:p>
            <a:r>
              <a:rPr lang="en-US" sz="2800" dirty="0"/>
              <a:t>Print resources, record Title, Author, &amp; page 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en-US" sz="4000">
                <a:solidFill>
                  <a:schemeClr val="accent2"/>
                </a:solidFill>
                <a:latin typeface="Arial Rounded MT Bold" pitchFamily="34" charset="0"/>
              </a:rPr>
              <a:t>Gathering data &amp; taking notes</a:t>
            </a:r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403225" y="3657600"/>
            <a:ext cx="6988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i="0"/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403225" y="3581399"/>
            <a:ext cx="5586413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20000"/>
              </a:spcBef>
              <a:buFontTx/>
              <a:buChar char="•"/>
            </a:pPr>
            <a:r>
              <a:rPr lang="en-US" sz="2800" i="0" dirty="0"/>
              <a:t>  Web resources, record URL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3886200" y="4267200"/>
            <a:ext cx="42672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0"/>
              <a:t>Record exact sentences if you think you may quote a source. Otherwise bookmark sites or pages and write the general idea. </a:t>
            </a:r>
          </a:p>
        </p:txBody>
      </p:sp>
      <p:pic>
        <p:nvPicPr>
          <p:cNvPr id="3085" name="Picture 13" descr="Light-Bulb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5000" y="4038600"/>
            <a:ext cx="1863725" cy="2386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C:\Users\Linda\AppData\Local\Microsoft\Windows\Temporary Internet Files\Content.IE5\3ACXKWOB\MC900432684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53" y="2819400"/>
            <a:ext cx="699944" cy="69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4" descr="C:\Users\Linda\AppData\Local\Microsoft\Windows\Temporary Internet Files\Content.IE5\3ACXKWOB\MC900432684[1]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53" y="3490983"/>
            <a:ext cx="699944" cy="699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09600" y="1143000"/>
            <a:ext cx="2586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You need a minimum of the following on each notecard</a:t>
            </a:r>
            <a:endParaRPr lang="en-US" dirty="0"/>
          </a:p>
        </p:txBody>
      </p:sp>
    </p:spTree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1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3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8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 build="p"/>
      <p:bldP spid="3081" grpId="0"/>
      <p:bldP spid="308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>
                <a:solidFill>
                  <a:schemeClr val="accent2"/>
                </a:solidFill>
                <a:latin typeface="Arial Rounded MT Bold" pitchFamily="34" charset="0"/>
              </a:rPr>
              <a:t>Where to get Print </a:t>
            </a:r>
            <a:br>
              <a:rPr lang="en-US" sz="4000">
                <a:solidFill>
                  <a:schemeClr val="accent2"/>
                </a:solidFill>
                <a:latin typeface="Arial Rounded MT Bold" pitchFamily="34" charset="0"/>
              </a:rPr>
            </a:br>
            <a:r>
              <a:rPr lang="en-US" sz="4000">
                <a:solidFill>
                  <a:schemeClr val="accent2"/>
                </a:solidFill>
                <a:latin typeface="Arial Rounded MT Bold" pitchFamily="34" charset="0"/>
              </a:rPr>
              <a:t>Citation data</a:t>
            </a:r>
          </a:p>
        </p:txBody>
      </p:sp>
      <p:pic>
        <p:nvPicPr>
          <p:cNvPr id="8196" name="Picture 4" descr="Plagiarism_Pitfall_book_cover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3386138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Plagiarism_Pitfall_verso_of_title_pag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524000"/>
            <a:ext cx="3276600" cy="4179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>
                <a:solidFill>
                  <a:schemeClr val="accent2"/>
                </a:solidFill>
                <a:latin typeface="Arial Rounded MT Bold" pitchFamily="34" charset="0"/>
              </a:rPr>
              <a:t>Getting Online Citation data </a:t>
            </a:r>
            <a:br>
              <a:rPr lang="en-US" sz="3600">
                <a:solidFill>
                  <a:schemeClr val="accent2"/>
                </a:solidFill>
                <a:latin typeface="Arial Rounded MT Bold" pitchFamily="34" charset="0"/>
              </a:rPr>
            </a:br>
            <a:endParaRPr lang="en-US" sz="3600">
              <a:solidFill>
                <a:schemeClr val="accent2"/>
              </a:solidFill>
              <a:latin typeface="Arial Rounded MT Bold" pitchFamily="34" charset="0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3657600"/>
          </a:xfrm>
        </p:spPr>
        <p:txBody>
          <a:bodyPr/>
          <a:lstStyle/>
          <a:p>
            <a:r>
              <a:rPr lang="en-US" sz="2800" dirty="0"/>
              <a:t>Use </a:t>
            </a:r>
            <a:r>
              <a:rPr lang="en-US" sz="2800" dirty="0">
                <a:solidFill>
                  <a:srgbClr val="FF0000"/>
                </a:solidFill>
              </a:rPr>
              <a:t>short cut tools</a:t>
            </a:r>
            <a:r>
              <a:rPr lang="en-US" sz="2800" dirty="0"/>
              <a:t> to know what data is required</a:t>
            </a:r>
          </a:p>
          <a:p>
            <a:r>
              <a:rPr lang="en-US" sz="2800" dirty="0"/>
              <a:t>Choose </a:t>
            </a:r>
            <a:r>
              <a:rPr lang="en-US" sz="2800" dirty="0">
                <a:solidFill>
                  <a:srgbClr val="FF0000"/>
                </a:solidFill>
              </a:rPr>
              <a:t>reputable sites</a:t>
            </a:r>
            <a:r>
              <a:rPr lang="en-US" sz="2800" dirty="0"/>
              <a:t> which don’t hide </a:t>
            </a:r>
            <a:r>
              <a:rPr lang="en-US" sz="2800" dirty="0" smtClean="0"/>
              <a:t>data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   (read URL extensions for better research sites       	too:  .com   .</a:t>
            </a:r>
            <a:r>
              <a:rPr lang="en-US" sz="2800" dirty="0" err="1" smtClean="0"/>
              <a:t>edu</a:t>
            </a:r>
            <a:r>
              <a:rPr lang="en-US" sz="2800" dirty="0" smtClean="0"/>
              <a:t>.   </a:t>
            </a:r>
            <a:r>
              <a:rPr lang="en-US" sz="2800" dirty="0" err="1" smtClean="0"/>
              <a:t>.net</a:t>
            </a:r>
            <a:r>
              <a:rPr lang="en-US" sz="2800" dirty="0" smtClean="0"/>
              <a:t>    .org   .</a:t>
            </a:r>
            <a:r>
              <a:rPr lang="en-US" sz="2800" dirty="0" err="1" smtClean="0"/>
              <a:t>gov</a:t>
            </a:r>
            <a:r>
              <a:rPr lang="en-US" sz="2800" dirty="0" smtClean="0"/>
              <a:t>)</a:t>
            </a:r>
            <a:endParaRPr lang="en-US" sz="2800" dirty="0"/>
          </a:p>
          <a:p>
            <a:r>
              <a:rPr lang="en-US" sz="2800" dirty="0"/>
              <a:t>Ignore banners and advertisements</a:t>
            </a:r>
          </a:p>
          <a:p>
            <a:r>
              <a:rPr lang="en-US" sz="2800" dirty="0"/>
              <a:t>Data will be found in the </a:t>
            </a:r>
            <a:r>
              <a:rPr lang="en-US" sz="2800" dirty="0">
                <a:solidFill>
                  <a:srgbClr val="FF0000"/>
                </a:solidFill>
              </a:rPr>
              <a:t>header</a:t>
            </a:r>
            <a:r>
              <a:rPr lang="en-US" sz="2800" dirty="0"/>
              <a:t> or the </a:t>
            </a:r>
            <a:r>
              <a:rPr lang="en-US" sz="2800" dirty="0">
                <a:solidFill>
                  <a:srgbClr val="FF0000"/>
                </a:solidFill>
              </a:rPr>
              <a:t>footer</a:t>
            </a:r>
            <a:r>
              <a:rPr lang="en-US" sz="2800" dirty="0"/>
              <a:t> of the webpage or document</a:t>
            </a:r>
          </a:p>
        </p:txBody>
      </p:sp>
    </p:spTree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228600"/>
            <a:ext cx="6934200" cy="884238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  <a:latin typeface="Arial Rounded MT Bold" pitchFamily="34" charset="0"/>
              </a:rPr>
              <a:t>Skim and Focus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990600"/>
            <a:ext cx="7239000" cy="5429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676400"/>
            <a:ext cx="8229600" cy="1143000"/>
          </a:xfrm>
        </p:spPr>
        <p:txBody>
          <a:bodyPr/>
          <a:lstStyle/>
          <a:p>
            <a:r>
              <a:rPr lang="en-US" sz="4000">
                <a:hlinkClick r:id="rId2"/>
              </a:rPr>
              <a:t>http://www.biography.com</a:t>
            </a:r>
            <a:r>
              <a:rPr lang="en-US" sz="4000"/>
              <a:t/>
            </a:r>
            <a:br>
              <a:rPr lang="en-US" sz="4000"/>
            </a:br>
            <a:endParaRPr lang="en-US" sz="4000"/>
          </a:p>
        </p:txBody>
      </p:sp>
    </p:spTree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09800"/>
            <a:ext cx="8229600" cy="2057400"/>
          </a:xfrm>
        </p:spPr>
        <p:txBody>
          <a:bodyPr/>
          <a:lstStyle/>
          <a:p>
            <a:r>
              <a:rPr lang="en-US">
                <a:solidFill>
                  <a:schemeClr val="accent2"/>
                </a:solidFill>
                <a:latin typeface="Arial Rounded MT Bold" pitchFamily="34" charset="0"/>
              </a:rPr>
              <a:t>Ready to try this </a:t>
            </a:r>
            <a:br>
              <a:rPr lang="en-US">
                <a:solidFill>
                  <a:schemeClr val="accent2"/>
                </a:solidFill>
                <a:latin typeface="Arial Rounded MT Bold" pitchFamily="34" charset="0"/>
              </a:rPr>
            </a:br>
            <a:r>
              <a:rPr lang="en-US">
                <a:solidFill>
                  <a:schemeClr val="accent2"/>
                </a:solidFill>
                <a:latin typeface="Arial Rounded MT Bold" pitchFamily="34" charset="0"/>
              </a:rPr>
              <a:t>on your own?</a:t>
            </a:r>
          </a:p>
        </p:txBody>
      </p:sp>
      <p:sp>
        <p:nvSpPr>
          <p:cNvPr id="10244" name="AutoShape 4"/>
          <p:cNvSpPr>
            <a:spLocks noChangeArrowheads="1"/>
          </p:cNvSpPr>
          <p:nvPr/>
        </p:nvSpPr>
        <p:spPr bwMode="auto">
          <a:xfrm rot="811841">
            <a:off x="457200" y="0"/>
            <a:ext cx="8350250" cy="6096000"/>
          </a:xfrm>
          <a:prstGeom prst="irregularSeal2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ransition spd="slow" advClick="0" advTm="6000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545</TotalTime>
  <Words>373</Words>
  <Application>Microsoft Office PowerPoint</Application>
  <PresentationFormat>On-screen Show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Plagiarism Pitfalls</vt:lpstr>
      <vt:lpstr>What is Plagiarism?</vt:lpstr>
      <vt:lpstr>What Plagiarism looks like</vt:lpstr>
      <vt:lpstr>Gathering data &amp; taking notes</vt:lpstr>
      <vt:lpstr>Where to get Print  Citation data</vt:lpstr>
      <vt:lpstr>Getting Online Citation data  </vt:lpstr>
      <vt:lpstr>Skim and Focus</vt:lpstr>
      <vt:lpstr>http://www.biography.com </vt:lpstr>
      <vt:lpstr>Ready to try this  on your own?</vt:lpstr>
      <vt:lpstr>Use 2010 Word</vt:lpstr>
      <vt:lpstr>Time to cite a print source</vt:lpstr>
      <vt:lpstr>Create the Works Cited</vt:lpstr>
      <vt:lpstr>Slide 13</vt:lpstr>
    </vt:vector>
  </TitlesOfParts>
  <Company>Millennium Design Association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Plagiarism Pitfalls</dc:title>
  <dc:creator>Teresa DeLuca</dc:creator>
  <cp:lastModifiedBy>Terri</cp:lastModifiedBy>
  <cp:revision>36</cp:revision>
  <dcterms:created xsi:type="dcterms:W3CDTF">2012-11-12T02:14:47Z</dcterms:created>
  <dcterms:modified xsi:type="dcterms:W3CDTF">2012-11-23T04:18:39Z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P_janet">
    <vt:lpwstr>_x000d_pitch=186_x000d_fontname=Times New Roman_x000d_fontsize=12_x000d_size=0.8</vt:lpwstr>
  </property>
  <property fmtid="{D5CDD505-2E9C-101B-9397-08002B2CF9AE}" pid="3" name="HasVP">
    <vt:r8>1</vt:r8>
  </property>
</Properties>
</file>